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83" r:id="rId4"/>
    <p:sldId id="284" r:id="rId5"/>
    <p:sldId id="285" r:id="rId6"/>
    <p:sldId id="287" r:id="rId7"/>
    <p:sldId id="288" r:id="rId8"/>
    <p:sldId id="286" r:id="rId9"/>
    <p:sldId id="291" r:id="rId10"/>
    <p:sldId id="292" r:id="rId11"/>
    <p:sldId id="290" r:id="rId12"/>
    <p:sldId id="289" r:id="rId13"/>
    <p:sldId id="293" r:id="rId14"/>
  </p:sldIdLst>
  <p:sldSz cx="9144000" cy="6858000" type="screen4x3"/>
  <p:notesSz cx="6858000" cy="9144000"/>
  <p:custDataLst>
    <p:tags r:id="rId17"/>
  </p:custDataLst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 Contreras" initials="G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901D-BF0D-46FA-975E-9496B53647CA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</dgm:pt>
    <dgm:pt modelId="{9F7D95B1-A620-442A-9138-410EC1849EE6}">
      <dgm:prSet phldrT="[Texto]"/>
      <dgm:spPr/>
      <dgm:t>
        <a:bodyPr/>
        <a:lstStyle/>
        <a:p>
          <a:r>
            <a:rPr lang="es-CO" dirty="0" smtClean="0"/>
            <a:t>2010</a:t>
          </a:r>
        </a:p>
        <a:p>
          <a:r>
            <a:rPr lang="es-CO" dirty="0" smtClean="0"/>
            <a:t>Se presentaron a registro calificado </a:t>
          </a:r>
          <a:r>
            <a:rPr lang="es-CO" dirty="0" smtClean="0"/>
            <a:t>4 </a:t>
          </a:r>
          <a:r>
            <a:rPr lang="es-CO" dirty="0" smtClean="0"/>
            <a:t>programas:</a:t>
          </a:r>
        </a:p>
        <a:p>
          <a:r>
            <a:rPr lang="es-CO" dirty="0" smtClean="0"/>
            <a:t>Diseño Visual </a:t>
          </a:r>
        </a:p>
        <a:p>
          <a:r>
            <a:rPr lang="es-CO" dirty="0" smtClean="0"/>
            <a:t>Ingeniería de </a:t>
          </a:r>
          <a:r>
            <a:rPr lang="es-CO" dirty="0" smtClean="0"/>
            <a:t>Telecomunicaciones</a:t>
          </a:r>
          <a:br>
            <a:rPr lang="es-CO" dirty="0" smtClean="0"/>
          </a:br>
          <a:r>
            <a:rPr lang="es-CO" dirty="0" smtClean="0"/>
            <a:t>en niveles técnico y tecnológico</a:t>
          </a:r>
          <a:endParaRPr lang="es-CO" dirty="0"/>
        </a:p>
      </dgm:t>
    </dgm:pt>
    <dgm:pt modelId="{00278B88-CD5A-4D24-AA8B-9824F6DC46B0}" type="parTrans" cxnId="{2FF6686F-830D-43F8-BBA1-DD566DCC68DC}">
      <dgm:prSet/>
      <dgm:spPr/>
      <dgm:t>
        <a:bodyPr/>
        <a:lstStyle/>
        <a:p>
          <a:endParaRPr lang="es-CO"/>
        </a:p>
      </dgm:t>
    </dgm:pt>
    <dgm:pt modelId="{40BE932E-6F44-4ECA-A68B-016763C8ECAF}" type="sibTrans" cxnId="{2FF6686F-830D-43F8-BBA1-DD566DCC68DC}">
      <dgm:prSet/>
      <dgm:spPr/>
      <dgm:t>
        <a:bodyPr/>
        <a:lstStyle/>
        <a:p>
          <a:endParaRPr lang="es-CO"/>
        </a:p>
      </dgm:t>
    </dgm:pt>
    <dgm:pt modelId="{BFE9068E-E39D-4180-8293-814840AA1760}">
      <dgm:prSet phldrT="[Texto]"/>
      <dgm:spPr/>
      <dgm:t>
        <a:bodyPr/>
        <a:lstStyle/>
        <a:p>
          <a:r>
            <a:rPr lang="es-CO" dirty="0" smtClean="0"/>
            <a:t>2011</a:t>
          </a:r>
          <a:endParaRPr lang="es-CO" dirty="0" smtClean="0"/>
        </a:p>
        <a:p>
          <a:r>
            <a:rPr lang="es-CO" dirty="0" smtClean="0"/>
            <a:t>Para el 2011 se </a:t>
          </a:r>
          <a:r>
            <a:rPr lang="es-CO" dirty="0" smtClean="0"/>
            <a:t>consolida </a:t>
          </a:r>
          <a:r>
            <a:rPr lang="es-CO" dirty="0" smtClean="0"/>
            <a:t>portafolio amplio en la modalidad </a:t>
          </a:r>
          <a:r>
            <a:rPr lang="es-CO" dirty="0" smtClean="0"/>
            <a:t>virtual, obteniendo registro </a:t>
          </a:r>
          <a:r>
            <a:rPr lang="es-CO" dirty="0" smtClean="0"/>
            <a:t>calificado de 7 programas en sus ciclos técnico, tecnólogo y profesional. </a:t>
          </a:r>
          <a:endParaRPr lang="es-CO" dirty="0"/>
        </a:p>
      </dgm:t>
    </dgm:pt>
    <dgm:pt modelId="{9FD577FF-3CD9-4D19-A82F-6760582FF38E}" type="parTrans" cxnId="{4D94DD8A-A2A4-481C-A420-C0EAF6766DBE}">
      <dgm:prSet/>
      <dgm:spPr/>
      <dgm:t>
        <a:bodyPr/>
        <a:lstStyle/>
        <a:p>
          <a:endParaRPr lang="es-CO"/>
        </a:p>
      </dgm:t>
    </dgm:pt>
    <dgm:pt modelId="{A4738FAE-424B-4E01-8B32-64CC1A28444F}" type="sibTrans" cxnId="{4D94DD8A-A2A4-481C-A420-C0EAF6766DBE}">
      <dgm:prSet/>
      <dgm:spPr/>
      <dgm:t>
        <a:bodyPr/>
        <a:lstStyle/>
        <a:p>
          <a:endParaRPr lang="es-CO"/>
        </a:p>
      </dgm:t>
    </dgm:pt>
    <dgm:pt modelId="{5C32154B-D52B-421C-8F62-2844EC2C8C83}" type="pres">
      <dgm:prSet presAssocID="{C3C0901D-BF0D-46FA-975E-9496B53647CA}" presName="Name0" presStyleCnt="0">
        <dgm:presLayoutVars>
          <dgm:dir/>
          <dgm:resizeHandles val="exact"/>
        </dgm:presLayoutVars>
      </dgm:prSet>
      <dgm:spPr/>
    </dgm:pt>
    <dgm:pt modelId="{162122B8-81EB-4D29-875F-B67EC6B338A7}" type="pres">
      <dgm:prSet presAssocID="{9F7D95B1-A620-442A-9138-410EC1849E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A74D81-BBD4-41AB-BC5C-F1357DBBCEB8}" type="pres">
      <dgm:prSet presAssocID="{40BE932E-6F44-4ECA-A68B-016763C8ECAF}" presName="sibTrans" presStyleCnt="0"/>
      <dgm:spPr/>
    </dgm:pt>
    <dgm:pt modelId="{91A69057-2133-4819-B038-ECE79C72615F}" type="pres">
      <dgm:prSet presAssocID="{BFE9068E-E39D-4180-8293-814840AA17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7BD21B6-1B88-47FA-9B51-F077910B92B1}" type="presOf" srcId="{9F7D95B1-A620-442A-9138-410EC1849EE6}" destId="{162122B8-81EB-4D29-875F-B67EC6B338A7}" srcOrd="0" destOrd="0" presId="urn:microsoft.com/office/officeart/2005/8/layout/hList6"/>
    <dgm:cxn modelId="{4D94DD8A-A2A4-481C-A420-C0EAF6766DBE}" srcId="{C3C0901D-BF0D-46FA-975E-9496B53647CA}" destId="{BFE9068E-E39D-4180-8293-814840AA1760}" srcOrd="1" destOrd="0" parTransId="{9FD577FF-3CD9-4D19-A82F-6760582FF38E}" sibTransId="{A4738FAE-424B-4E01-8B32-64CC1A28444F}"/>
    <dgm:cxn modelId="{EEEEF618-74DB-4DC2-9831-EBD6CD671082}" type="presOf" srcId="{C3C0901D-BF0D-46FA-975E-9496B53647CA}" destId="{5C32154B-D52B-421C-8F62-2844EC2C8C83}" srcOrd="0" destOrd="0" presId="urn:microsoft.com/office/officeart/2005/8/layout/hList6"/>
    <dgm:cxn modelId="{786C6592-F1BC-4EE6-9E3E-92C60325089F}" type="presOf" srcId="{BFE9068E-E39D-4180-8293-814840AA1760}" destId="{91A69057-2133-4819-B038-ECE79C72615F}" srcOrd="0" destOrd="0" presId="urn:microsoft.com/office/officeart/2005/8/layout/hList6"/>
    <dgm:cxn modelId="{2FF6686F-830D-43F8-BBA1-DD566DCC68DC}" srcId="{C3C0901D-BF0D-46FA-975E-9496B53647CA}" destId="{9F7D95B1-A620-442A-9138-410EC1849EE6}" srcOrd="0" destOrd="0" parTransId="{00278B88-CD5A-4D24-AA8B-9824F6DC46B0}" sibTransId="{40BE932E-6F44-4ECA-A68B-016763C8ECAF}"/>
    <dgm:cxn modelId="{4855B113-0317-4FE4-82AC-399E26E2EA9C}" type="presParOf" srcId="{5C32154B-D52B-421C-8F62-2844EC2C8C83}" destId="{162122B8-81EB-4D29-875F-B67EC6B338A7}" srcOrd="0" destOrd="0" presId="urn:microsoft.com/office/officeart/2005/8/layout/hList6"/>
    <dgm:cxn modelId="{26F8B834-53D3-4A69-A955-4E9402A656C2}" type="presParOf" srcId="{5C32154B-D52B-421C-8F62-2844EC2C8C83}" destId="{72A74D81-BBD4-41AB-BC5C-F1357DBBCEB8}" srcOrd="1" destOrd="0" presId="urn:microsoft.com/office/officeart/2005/8/layout/hList6"/>
    <dgm:cxn modelId="{67C8E39D-1F11-4BDE-9602-7A0D0228340C}" type="presParOf" srcId="{5C32154B-D52B-421C-8F62-2844EC2C8C83}" destId="{91A69057-2133-4819-B038-ECE79C72615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2122B8-81EB-4D29-875F-B67EC6B338A7}">
      <dsp:nvSpPr>
        <dsp:cNvPr id="0" name=""/>
        <dsp:cNvSpPr/>
      </dsp:nvSpPr>
      <dsp:spPr>
        <a:xfrm rot="16200000">
          <a:off x="-72986" y="76121"/>
          <a:ext cx="3168351" cy="301610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071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2010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Se presentaron a registro calificado </a:t>
          </a:r>
          <a:r>
            <a:rPr lang="es-CO" sz="1600" kern="1200" dirty="0" smtClean="0"/>
            <a:t>4 </a:t>
          </a:r>
          <a:r>
            <a:rPr lang="es-CO" sz="1600" kern="1200" dirty="0" smtClean="0"/>
            <a:t>programas: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Diseño Visual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Ingeniería de </a:t>
          </a:r>
          <a:r>
            <a:rPr lang="es-CO" sz="1600" kern="1200" dirty="0" smtClean="0"/>
            <a:t>Telecomunicaciones</a:t>
          </a:r>
          <a:br>
            <a:rPr lang="es-CO" sz="1600" kern="1200" dirty="0" smtClean="0"/>
          </a:br>
          <a:r>
            <a:rPr lang="es-CO" sz="1600" kern="1200" dirty="0" smtClean="0"/>
            <a:t>en niveles técnico y tecnológico</a:t>
          </a:r>
          <a:endParaRPr lang="es-CO" sz="1600" kern="1200" dirty="0"/>
        </a:p>
      </dsp:txBody>
      <dsp:txXfrm rot="16200000">
        <a:off x="-72986" y="76121"/>
        <a:ext cx="3168351" cy="3016108"/>
      </dsp:txXfrm>
    </dsp:sp>
    <dsp:sp modelId="{91A69057-2133-4819-B038-ECE79C72615F}">
      <dsp:nvSpPr>
        <dsp:cNvPr id="0" name=""/>
        <dsp:cNvSpPr/>
      </dsp:nvSpPr>
      <dsp:spPr>
        <a:xfrm rot="16200000">
          <a:off x="3169330" y="76121"/>
          <a:ext cx="3168351" cy="3016108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071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2011</a:t>
          </a:r>
          <a:endParaRPr lang="es-C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Para el 2011 se </a:t>
          </a:r>
          <a:r>
            <a:rPr lang="es-CO" sz="1600" kern="1200" dirty="0" smtClean="0"/>
            <a:t>consolida </a:t>
          </a:r>
          <a:r>
            <a:rPr lang="es-CO" sz="1600" kern="1200" dirty="0" smtClean="0"/>
            <a:t>portafolio amplio en la modalidad </a:t>
          </a:r>
          <a:r>
            <a:rPr lang="es-CO" sz="1600" kern="1200" dirty="0" smtClean="0"/>
            <a:t>virtual, obteniendo registro </a:t>
          </a:r>
          <a:r>
            <a:rPr lang="es-CO" sz="1600" kern="1200" dirty="0" smtClean="0"/>
            <a:t>calificado de 7 programas en sus ciclos técnico, tecnólogo y profesional. </a:t>
          </a:r>
          <a:endParaRPr lang="es-CO" sz="1600" kern="1200" dirty="0"/>
        </a:p>
      </dsp:txBody>
      <dsp:txXfrm rot="16200000">
        <a:off x="3169330" y="76121"/>
        <a:ext cx="3168351" cy="3016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3B6C2B-1C44-46C9-92A3-FF510E7B68B7}" type="datetimeFigureOut">
              <a:rPr lang="es-CO"/>
              <a:pPr>
                <a:defRPr/>
              </a:pPr>
              <a:t>14/03/2012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A8757B-17A5-422F-B084-6B8A1A0583C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52929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9CD00-5D82-46C8-A432-5A94CC54C868}" type="datetimeFigureOut">
              <a:rPr lang="es-ES" smtClean="0"/>
              <a:pPr/>
              <a:t>14/03/2012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A3B59-56FF-4E60-96C6-B7D63E67A6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361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A3B59-56FF-4E60-96C6-B7D63E67A67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illa1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4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illa2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463"/>
            <a:ext cx="9144000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illa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3606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illa4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2EC34B-F396-455B-890B-7E733C9C7FFE}" type="datetimeFigureOut">
              <a:rPr lang="es-ES" smtClean="0"/>
              <a:pPr/>
              <a:t>14/03/2012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950F3-4F31-4023-943C-2DE3EA418B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tilla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3606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960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9150" t="25219" r="14069" b="11782"/>
          <a:stretch>
            <a:fillRect/>
          </a:stretch>
        </p:blipFill>
        <p:spPr bwMode="auto">
          <a:xfrm>
            <a:off x="755576" y="1412776"/>
            <a:ext cx="7488832" cy="36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564070" y="1340768"/>
            <a:ext cx="781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Dificultades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916832"/>
            <a:ext cx="5400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Trabajo con expertos en contenido.</a:t>
            </a:r>
            <a:br>
              <a:rPr lang="es-CO" dirty="0" smtClean="0"/>
            </a:b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Transformaci</a:t>
            </a:r>
            <a:r>
              <a:rPr lang="es-CO" dirty="0" smtClean="0"/>
              <a:t>ón tecnológica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Innovación e investigación aplicada a la modalidad. (Apoyo a grupo de investigación en educación digital y virtual  y estrategia “escuela de </a:t>
            </a:r>
            <a:r>
              <a:rPr lang="es-CO" dirty="0" err="1" smtClean="0"/>
              <a:t>community</a:t>
            </a:r>
            <a:r>
              <a:rPr lang="es-CO" dirty="0" smtClean="0"/>
              <a:t> managers”).</a:t>
            </a:r>
          </a:p>
          <a:p>
            <a:endParaRPr lang="es-CO" dirty="0" smtClean="0"/>
          </a:p>
          <a:p>
            <a:endParaRPr lang="es-CO" sz="1400" dirty="0" smtClean="0"/>
          </a:p>
          <a:p>
            <a:r>
              <a:rPr lang="es-CO" sz="1400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580700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PRESTAR SERVICIOS DE FORMACION VIRTUAL</a:t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pic>
        <p:nvPicPr>
          <p:cNvPr id="19458" name="Picture 2" descr="http://t3.gstatic.com/images?q=tbn:ANd9GcTZ0TY1royFruT3bcXWvCFRnI1S86mQhP_pZSEC6y8LH-nQR1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302433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71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564070" y="1412776"/>
            <a:ext cx="781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Estado actual del proyecto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2132856"/>
            <a:ext cx="512642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Campaña publicitaria para la oferta de los 7 programas</a:t>
            </a:r>
            <a:r>
              <a:rPr lang="es-CO" dirty="0" smtClean="0"/>
              <a:t>.</a:t>
            </a:r>
            <a:br>
              <a:rPr lang="es-CO" dirty="0" smtClean="0"/>
            </a:b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Calendario académico por cuatrimestres- inicio Mayo de 2012</a:t>
            </a:r>
            <a:r>
              <a:rPr lang="es-CO" dirty="0" smtClean="0"/>
              <a:t>.</a:t>
            </a:r>
            <a:br>
              <a:rPr lang="es-CO" dirty="0" smtClean="0"/>
            </a:b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Preparación de 3 nuevo ciclos en Administración de Salud y profesionalización de licenciatura en primera infancia.</a:t>
            </a:r>
            <a:br>
              <a:rPr lang="es-CO" dirty="0" smtClean="0"/>
            </a:b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Estrategia de especializaciones y maestrías en asocio con MU +.</a:t>
            </a:r>
            <a:endParaRPr lang="es-CO" sz="1400" dirty="0" smtClean="0"/>
          </a:p>
          <a:p>
            <a:r>
              <a:rPr lang="es-CO" sz="1400" dirty="0"/>
              <a:t> </a:t>
            </a:r>
          </a:p>
        </p:txBody>
      </p:sp>
      <p:pic>
        <p:nvPicPr>
          <p:cNvPr id="5" name="4 Imagen" descr="FUP_2011_ (20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48143"/>
            <a:ext cx="2545447" cy="382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755576" y="580700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PRESTAR SERVICIOS DE FORMACION VIRTUAL</a:t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371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olanteTiro.jpg"/>
          <p:cNvPicPr>
            <a:picLocks noChangeAspect="1"/>
          </p:cNvPicPr>
          <p:nvPr/>
        </p:nvPicPr>
        <p:blipFill>
          <a:blip r:embed="rId2" cstate="print"/>
          <a:srcRect l="3774" t="13200" r="3773" b="14800"/>
          <a:stretch>
            <a:fillRect/>
          </a:stretch>
        </p:blipFill>
        <p:spPr>
          <a:xfrm>
            <a:off x="2483768" y="1052736"/>
            <a:ext cx="3960440" cy="48495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oogle.com/images?q=tbn:ANd9GcRht014oygUmCVwV4f-bzcC0zqxSWDR8S_1ug66MBNjq1_jNyIG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240233"/>
            <a:ext cx="2458907" cy="63931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15616" y="581629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Marzo 14 de 2012</a:t>
            </a:r>
            <a:endParaRPr lang="es-ES" sz="1200" dirty="0"/>
          </a:p>
        </p:txBody>
      </p:sp>
      <p:sp>
        <p:nvSpPr>
          <p:cNvPr id="7173" name="AutoShape 5" descr="http://apps.unipanamericana.edu.co/PFV/imagenes/Piezas-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44" r="17544"/>
          <a:stretch>
            <a:fillRect/>
          </a:stretch>
        </p:blipFill>
        <p:spPr bwMode="auto">
          <a:xfrm rot="21181955">
            <a:off x="2877414" y="2300110"/>
            <a:ext cx="2946780" cy="31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827584" y="13407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Objetivo</a:t>
            </a:r>
            <a:endParaRPr lang="es-ES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2564904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</a:t>
            </a:r>
            <a:r>
              <a:rPr lang="es-CO" dirty="0" smtClean="0"/>
              <a:t>enerar </a:t>
            </a:r>
            <a:r>
              <a:rPr lang="es-CO" dirty="0"/>
              <a:t>nuevos escenarios de innovación para la formación, capacitación y actualización, mediante la multimediación de los procesos de construcción, socialización y aplicación del conocimiento en una perspectiva de flexibilidad, interacción e </a:t>
            </a:r>
            <a:r>
              <a:rPr lang="es-CO" dirty="0" smtClean="0"/>
              <a:t>interactividad.</a:t>
            </a:r>
            <a:r>
              <a:rPr lang="es-CO" sz="1400" dirty="0"/>
              <a:t> </a:t>
            </a:r>
          </a:p>
        </p:txBody>
      </p:sp>
      <p:pic>
        <p:nvPicPr>
          <p:cNvPr id="4" name="3 Imagen" descr="FUP_2011_ (3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564904"/>
            <a:ext cx="303003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755576" y="56612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PRESTAR SERVICIOS DE FORMACION VIRTUAL</a:t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467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564070" y="1358751"/>
            <a:ext cx="781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Desarrollo del proyecto</a:t>
            </a:r>
            <a:endParaRPr lang="es-E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579721313"/>
              </p:ext>
            </p:extLst>
          </p:nvPr>
        </p:nvGraphicFramePr>
        <p:xfrm>
          <a:off x="611560" y="1916832"/>
          <a:ext cx="62646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755576" y="56612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PRESTAR SERVICIOS DE FORMACION VIRTUAL</a:t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sp>
        <p:nvSpPr>
          <p:cNvPr id="4098" name="AutoShape 2" descr="https://encrypted-tbn1.google.com/images?q=tbn:ANd9GcTKhe3nG5NH8qm29Gqe6xVDQA11aQi0WzofXP-yy0pbZDb04LOK-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https://encrypted-tbn1.google.com/images?q=tbn:ANd9GcTKhe3nG5NH8qm29Gqe6xVDQA11aQi0WzofXP-yy0pbZDb04LOK-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2" name="AutoShape 6" descr="https://encrypted-tbn1.google.com/images?q=tbn:ANd9GcTKhe3nG5NH8qm29Gqe6xVDQA11aQi0WzofXP-yy0pbZDb04LOK-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4" name="AutoShape 8" descr="https://encrypted-tbn1.google.com/images?q=tbn:ANd9GcTKhe3nG5NH8qm29Gqe6xVDQA11aQi0WzofXP-yy0pbZDb04LOK-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6" name="AutoShape 10" descr="https://encrypted-tbn3.google.com/images?q=tbn:ANd9GcQ7QeQxdBCaOZmv-_5O_cq3AVdPD5SCaf7hkQiOg2lNqk_57ntc7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852936"/>
            <a:ext cx="1449626" cy="1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7380312" y="256490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APOYO: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4406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56612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PRESTAR SERVICIOS DE FORMACION VIRTUAL</a:t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pic>
        <p:nvPicPr>
          <p:cNvPr id="6" name="5 Imagen" descr="FUP_2011_ (9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2616973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conoscursos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926731"/>
            <a:ext cx="4320480" cy="1502269"/>
          </a:xfrm>
          <a:prstGeom prst="rect">
            <a:avLst/>
          </a:prstGeom>
        </p:spPr>
      </p:pic>
      <p:pic>
        <p:nvPicPr>
          <p:cNvPr id="8" name="7 Imagen" descr="iconoscursos-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645024"/>
            <a:ext cx="4334215" cy="156938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851920" y="148478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FF0000"/>
                </a:solidFill>
              </a:rPr>
              <a:t>FACULTAD DE INGENIERIA</a:t>
            </a:r>
            <a:endParaRPr lang="es-E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580700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PRESTAR SERVICIOS DE FORMACION VIRTUAL</a:t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pic>
        <p:nvPicPr>
          <p:cNvPr id="6" name="5 Imagen" descr="FUP_2011_ (2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196752"/>
            <a:ext cx="239649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conoscursos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3812416" cy="1368151"/>
          </a:xfrm>
          <a:prstGeom prst="rect">
            <a:avLst/>
          </a:prstGeom>
        </p:spPr>
      </p:pic>
      <p:pic>
        <p:nvPicPr>
          <p:cNvPr id="8" name="7 Imagen" descr="iconoscursos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780928"/>
            <a:ext cx="3816424" cy="1368152"/>
          </a:xfrm>
          <a:prstGeom prst="rect">
            <a:avLst/>
          </a:prstGeom>
        </p:spPr>
      </p:pic>
      <p:pic>
        <p:nvPicPr>
          <p:cNvPr id="9" name="8 Imagen" descr="iconoscursos-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365104"/>
            <a:ext cx="3816424" cy="136815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27584" y="8367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FF0000"/>
                </a:solidFill>
              </a:rPr>
              <a:t>FACULTAD DE CIENCIAS EMPRESARIALES</a:t>
            </a:r>
            <a:endParaRPr lang="es-E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580700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PRESTAR SERVICIOS DE FORMACION VIRTUAL</a:t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7584" y="83671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FF0000"/>
                </a:solidFill>
              </a:rPr>
              <a:t>FACULTAD DE COMUNICACION</a:t>
            </a:r>
            <a:endParaRPr lang="es-ES" sz="1400" b="1" i="1" dirty="0">
              <a:solidFill>
                <a:srgbClr val="FF0000"/>
              </a:solidFill>
            </a:endParaRPr>
          </a:p>
        </p:txBody>
      </p:sp>
      <p:pic>
        <p:nvPicPr>
          <p:cNvPr id="11" name="10 Imagen" descr="iconoscursos-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3949998" cy="1430261"/>
          </a:xfrm>
          <a:prstGeom prst="rect">
            <a:avLst/>
          </a:prstGeom>
        </p:spPr>
      </p:pic>
      <p:pic>
        <p:nvPicPr>
          <p:cNvPr id="13" name="12 Imagen" descr="iconoscursos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573016"/>
            <a:ext cx="3977336" cy="1440160"/>
          </a:xfrm>
          <a:prstGeom prst="rect">
            <a:avLst/>
          </a:prstGeom>
        </p:spPr>
      </p:pic>
      <p:pic>
        <p:nvPicPr>
          <p:cNvPr id="14" name="13 Imagen" descr="FUAP 2_3_ (6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268760"/>
            <a:ext cx="266502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7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084168" y="4077072"/>
            <a:ext cx="2808312" cy="9361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564070" y="1340768"/>
            <a:ext cx="781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A favor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2406947"/>
            <a:ext cx="51125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Apoyo y convencimiento de las Directivas.</a:t>
            </a:r>
            <a:br>
              <a:rPr lang="es-CO" dirty="0" smtClean="0"/>
            </a:b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Innovación e investigación aplicada a la modalidad. (Apoyo a grupo de investigación en educación digital y virtual  y estrategia “escuela de </a:t>
            </a:r>
            <a:r>
              <a:rPr lang="es-CO" dirty="0" err="1" smtClean="0"/>
              <a:t>community</a:t>
            </a:r>
            <a:r>
              <a:rPr lang="es-CO" dirty="0" smtClean="0"/>
              <a:t> managers”).</a:t>
            </a:r>
            <a:r>
              <a:rPr lang="es-CO" sz="1400" dirty="0"/>
              <a:t> </a:t>
            </a:r>
            <a:r>
              <a:rPr lang="es-CO" sz="1400" dirty="0" smtClean="0"/>
              <a:t/>
            </a:r>
            <a:br>
              <a:rPr lang="es-CO" sz="1400" dirty="0" smtClean="0"/>
            </a:br>
            <a:endParaRPr lang="es-CO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Alianza con MU +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1400" dirty="0"/>
          </a:p>
        </p:txBody>
      </p:sp>
      <p:sp>
        <p:nvSpPr>
          <p:cNvPr id="5" name="4 Rectángulo"/>
          <p:cNvSpPr/>
          <p:nvPr/>
        </p:nvSpPr>
        <p:spPr>
          <a:xfrm>
            <a:off x="755576" y="580700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PRESTAR SERVICIOS DE FORMACION VIRTUAL</a:t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pic>
        <p:nvPicPr>
          <p:cNvPr id="7" name="6 Imagen" descr="Captura de pantalla 2012-03-14 a las 9.54.11.png"/>
          <p:cNvPicPr>
            <a:picLocks noChangeAspect="1"/>
          </p:cNvPicPr>
          <p:nvPr/>
        </p:nvPicPr>
        <p:blipFill>
          <a:blip r:embed="rId2" cstate="print"/>
          <a:srcRect l="9413" r="19987" b="14194"/>
          <a:stretch>
            <a:fillRect/>
          </a:stretch>
        </p:blipFill>
        <p:spPr>
          <a:xfrm>
            <a:off x="6228184" y="1700808"/>
            <a:ext cx="2535934" cy="1944216"/>
          </a:xfrm>
          <a:prstGeom prst="rect">
            <a:avLst/>
          </a:prstGeom>
        </p:spPr>
      </p:pic>
      <p:pic>
        <p:nvPicPr>
          <p:cNvPr id="1026" name="Picture 2" descr="http://cursos.unipanamericana.edu.co/pluginfile.php/139721/mod_label/intro/banners-03.png"/>
          <p:cNvPicPr>
            <a:picLocks noChangeAspect="1" noChangeArrowheads="1"/>
          </p:cNvPicPr>
          <p:nvPr/>
        </p:nvPicPr>
        <p:blipFill>
          <a:blip r:embed="rId3" cstate="print"/>
          <a:srcRect t="12000" r="42218"/>
          <a:stretch>
            <a:fillRect/>
          </a:stretch>
        </p:blipFill>
        <p:spPr bwMode="auto">
          <a:xfrm>
            <a:off x="6156176" y="4149080"/>
            <a:ext cx="2664296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71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564070" y="1340768"/>
            <a:ext cx="781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A favor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2204864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Programa Deserción Cero basada en estrategias de Autorregulación </a:t>
            </a:r>
            <a:r>
              <a:rPr lang="es-CO" dirty="0" smtClean="0"/>
              <a:t>académica y </a:t>
            </a:r>
            <a:r>
              <a:rPr lang="es-CO" dirty="0" err="1" smtClean="0"/>
              <a:t>metacognición</a:t>
            </a:r>
            <a:r>
              <a:rPr lang="es-CO" dirty="0" smtClean="0"/>
              <a:t>.</a:t>
            </a:r>
            <a:br>
              <a:rPr lang="es-CO" dirty="0" smtClean="0"/>
            </a:b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Apropiación presupuestal a 5 años – Proyecto de inversión </a:t>
            </a:r>
            <a:r>
              <a:rPr lang="es-CO" dirty="0" smtClean="0"/>
              <a:t>-.</a:t>
            </a:r>
            <a:br>
              <a:rPr lang="es-CO" dirty="0" smtClean="0"/>
            </a:b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Continuidad del equipo base (12 personas).</a:t>
            </a:r>
            <a:br>
              <a:rPr lang="es-CO" dirty="0" smtClean="0"/>
            </a:b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/>
              <a:t>Plan es Tic</a:t>
            </a:r>
            <a:r>
              <a:rPr lang="es-CO" dirty="0"/>
              <a:t> </a:t>
            </a:r>
            <a:r>
              <a:rPr lang="es-CO" dirty="0" smtClean="0"/>
              <a:t>- Plan estratégico de </a:t>
            </a:r>
            <a:r>
              <a:rPr lang="es-CO" dirty="0" err="1" smtClean="0"/>
              <a:t>TICs</a:t>
            </a:r>
            <a:r>
              <a:rPr lang="es-CO" dirty="0" smtClean="0"/>
              <a:t> alineado a Plan estratégico Institucional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755576" y="580700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PRESTAR SERVICIOS DE FORMACION VIRTUAL</a:t>
            </a:r>
            <a:br>
              <a:rPr lang="es-ES" b="1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pic>
        <p:nvPicPr>
          <p:cNvPr id="8" name="7 Imagen" descr="logo Deserción Cero.jpg"/>
          <p:cNvPicPr>
            <a:picLocks noChangeAspect="1"/>
          </p:cNvPicPr>
          <p:nvPr/>
        </p:nvPicPr>
        <p:blipFill>
          <a:blip r:embed="rId2" cstate="print"/>
          <a:srcRect l="19722" r="23929"/>
          <a:stretch>
            <a:fillRect/>
          </a:stretch>
        </p:blipFill>
        <p:spPr>
          <a:xfrm>
            <a:off x="6084168" y="1628800"/>
            <a:ext cx="2664296" cy="33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1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101&quot;&gt;&lt;property id=&quot;20148&quot; value=&quot;5&quot;/&gt;&lt;property id=&quot;20300&quot; value=&quot;Slide 8&quot;/&gt;&lt;property id=&quot;20307&quot; value=&quot;267&quot;/&gt;&lt;/object&gt;&lt;object type=&quot;3&quot; unique_id=&quot;10102&quot;&gt;&lt;property id=&quot;20148&quot; value=&quot;5&quot;/&gt;&lt;property id=&quot;20300&quot; value=&quot;Slide 10&quot;/&gt;&lt;property id=&quot;20307&quot; value=&quot;268&quot;/&gt;&lt;/object&gt;&lt;object type=&quot;3&quot; unique_id=&quot;10103&quot;&gt;&lt;property id=&quot;20148&quot; value=&quot;5&quot;/&gt;&lt;property id=&quot;20300&quot; value=&quot;Slide 19&quot;/&gt;&lt;property id=&quot;20307&quot; value=&quot;266&quot;/&gt;&lt;/object&gt;&lt;object type=&quot;3&quot; unique_id=&quot;10248&quot;&gt;&lt;property id=&quot;20148&quot; value=&quot;5&quot;/&gt;&lt;property id=&quot;20300&quot; value=&quot;Slide 9&quot;/&gt;&lt;property id=&quot;20307&quot; value=&quot;270&quot;/&gt;&lt;/object&gt;&lt;object type=&quot;3&quot; unique_id=&quot;10409&quot;&gt;&lt;property id=&quot;20148&quot; value=&quot;5&quot;/&gt;&lt;property id=&quot;20300&quot; value=&quot;Slide 12&quot;/&gt;&lt;property id=&quot;20307&quot; value=&quot;271&quot;/&gt;&lt;/object&gt;&lt;object type=&quot;3&quot; unique_id=&quot;10410&quot;&gt;&lt;property id=&quot;20148&quot; value=&quot;5&quot;/&gt;&lt;property id=&quot;20300&quot; value=&quot;Slide 13&quot;/&gt;&lt;property id=&quot;20307&quot; value=&quot;272&quot;/&gt;&lt;/object&gt;&lt;object type=&quot;3&quot; unique_id=&quot;10411&quot;&gt;&lt;property id=&quot;20148&quot; value=&quot;5&quot;/&gt;&lt;property id=&quot;20300&quot; value=&quot;Slide 14&quot;/&gt;&lt;property id=&quot;20307&quot; value=&quot;273&quot;/&gt;&lt;/object&gt;&lt;object type=&quot;3&quot; unique_id=&quot;10431&quot;&gt;&lt;property id=&quot;20148&quot; value=&quot;5&quot;/&gt;&lt;property id=&quot;20300&quot; value=&quot;Slide 16&quot;/&gt;&lt;property id=&quot;20307&quot; value=&quot;274&quot;/&gt;&lt;/object&gt;&lt;object type=&quot;3&quot; unique_id=&quot;10632&quot;&gt;&lt;property id=&quot;20148&quot; value=&quot;5&quot;/&gt;&lt;property id=&quot;20300&quot; value=&quot;Slide 15&quot;/&gt;&lt;property id=&quot;20307&quot; value=&quot;275&quot;/&gt;&lt;/object&gt;&lt;object type=&quot;3&quot; unique_id=&quot;11137&quot;&gt;&lt;property id=&quot;20148&quot; value=&quot;5&quot;/&gt;&lt;property id=&quot;20300&quot; value=&quot;Slide 17&quot;/&gt;&lt;property id=&quot;20307&quot; value=&quot;276&quot;/&gt;&lt;/object&gt;&lt;object type=&quot;3&quot; unique_id=&quot;11424&quot;&gt;&lt;property id=&quot;20148&quot; value=&quot;5&quot;/&gt;&lt;property id=&quot;20300&quot; value=&quot;Slide 11&quot;/&gt;&lt;property id=&quot;20307&quot; value=&quot;279&quot;/&gt;&lt;/object&gt;&lt;object type=&quot;3&quot; unique_id=&quot;11425&quot;&gt;&lt;property id=&quot;20148&quot; value=&quot;5&quot;/&gt;&lt;property id=&quot;20300&quot; value=&quot;Slide 24&quot;/&gt;&lt;property id=&quot;20307&quot; value=&quot;277&quot;/&gt;&lt;/object&gt;&lt;object type=&quot;3&quot; unique_id=&quot;11802&quot;&gt;&lt;property id=&quot;20148&quot; value=&quot;5&quot;/&gt;&lt;property id=&quot;20300&quot; value=&quot;Slide 27&quot;/&gt;&lt;property id=&quot;20307&quot; value=&quot;280&quot;/&gt;&lt;/object&gt;&lt;object type=&quot;3&quot; unique_id=&quot;11881&quot;&gt;&lt;property id=&quot;20148&quot; value=&quot;5&quot;/&gt;&lt;property id=&quot;20300&quot; value=&quot;Slide 26&quot;/&gt;&lt;property id=&quot;20307&quot; value=&quot;281&quot;/&gt;&lt;/object&gt;&lt;object type=&quot;3&quot; unique_id=&quot;11963&quot;&gt;&lt;property id=&quot;20148&quot; value=&quot;5&quot;/&gt;&lt;property id=&quot;20300&quot; value=&quot;Slide 25&quot;/&gt;&lt;property id=&quot;20307&quot; value=&quot;282&quot;/&gt;&lt;/object&gt;&lt;object type=&quot;3&quot; unique_id=&quot;12216&quot;&gt;&lt;property id=&quot;20148&quot; value=&quot;5&quot;/&gt;&lt;property id=&quot;20300&quot; value=&quot;Slide 20&quot;/&gt;&lt;property id=&quot;20307&quot; value=&quot;283&quot;/&gt;&lt;/object&gt;&lt;object type=&quot;3&quot; unique_id=&quot;12362&quot;&gt;&lt;property id=&quot;20148&quot; value=&quot;5&quot;/&gt;&lt;property id=&quot;20300&quot; value=&quot;Slide 21&quot;/&gt;&lt;property id=&quot;20307&quot; value=&quot;284&quot;/&gt;&lt;/object&gt;&lt;object type=&quot;3&quot; unique_id=&quot;12543&quot;&gt;&lt;property id=&quot;20148&quot; value=&quot;5&quot;/&gt;&lt;property id=&quot;20300&quot; value=&quot;Slide 22&quot;/&gt;&lt;property id=&quot;20307&quot; value=&quot;285&quot;/&gt;&lt;/object&gt;&lt;object type=&quot;3&quot; unique_id=&quot;12761&quot;&gt;&lt;property id=&quot;20148&quot; value=&quot;5&quot;/&gt;&lt;property id=&quot;20300&quot; value=&quot;Slide 23&quot;/&gt;&lt;property id=&quot;20307&quot; value=&quot;286&quot;/&gt;&lt;/object&gt;&lt;object type=&quot;3&quot; unique_id=&quot;13050&quot;&gt;&lt;property id=&quot;20148&quot; value=&quot;5&quot;/&gt;&lt;property id=&quot;20300&quot; value=&quot;Slide 28&quot;/&gt;&lt;property id=&quot;20307&quot; value=&quot;288&quot;/&gt;&lt;/object&gt;&lt;object type=&quot;3&quot; unique_id=&quot;13051&quot;&gt;&lt;property id=&quot;20148&quot; value=&quot;5&quot;/&gt;&lt;property id=&quot;20300&quot; value=&quot;Slide 29&quot;/&gt;&lt;property id=&quot;20307&quot; value=&quot;287&quot;/&gt;&lt;/object&gt;&lt;object type=&quot;3&quot; unique_id=&quot;13082&quot;&gt;&lt;property id=&quot;20148&quot; value=&quot;5&quot;/&gt;&lt;property id=&quot;20300&quot; value=&quot;Slide 7&quot;/&gt;&lt;property id=&quot;20307&quot; value=&quot;289&quot;/&gt;&lt;/object&gt;&lt;object type=&quot;3&quot; unique_id=&quot;13114&quot;&gt;&lt;property id=&quot;20148&quot; value=&quot;5&quot;/&gt;&lt;property id=&quot;20300&quot; value=&quot;Slide 5&quot;/&gt;&lt;property id=&quot;20307&quot; value=&quot;290&quot;/&gt;&lt;/object&gt;&lt;object type=&quot;3&quot; unique_id=&quot;13823&quot;&gt;&lt;property id=&quot;20148&quot; value=&quot;5&quot;/&gt;&lt;property id=&quot;20300&quot; value=&quot;Slide 18&quot;/&gt;&lt;property id=&quot;20307&quot; value=&quot;292&quot;/&gt;&lt;/object&gt;&lt;/object&gt;&lt;/object&gt;&lt;/database&gt;"/>
  <p:tag name="SECTOMILLISECCONVERTED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rcela\AppData\Local\Temp\articulate\presenter\imgtemp\Sz2PWRzs_archivo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rcela\AppData\Local\Temp\articulate\presenter\imgtemp\kQRbC8JL_archivo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rcela\AppData\Local\Temp\articulate\presenter\imgtemp\9hbd3IEs_archivos\slide0001_image001.jpg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189</Words>
  <Application>Microsoft Office PowerPoint</Application>
  <PresentationFormat>Presentación en pantalla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</dc:creator>
  <cp:lastModifiedBy>VIRTUAL</cp:lastModifiedBy>
  <cp:revision>240</cp:revision>
  <dcterms:created xsi:type="dcterms:W3CDTF">2010-07-22T21:21:25Z</dcterms:created>
  <dcterms:modified xsi:type="dcterms:W3CDTF">2012-03-14T15:23:38Z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2E85BDEB-E486-4E63-B012-611067E9CC1E</vt:lpwstr>
  </property>
  <property fmtid="{D5CDD505-2E9C-101B-9397-08002B2CF9AE}" pid="3" name="ArticulatePath">
    <vt:lpwstr>Estructura de asignaturas y cursos en la plataforma 3V</vt:lpwstr>
  </property>
</Properties>
</file>